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70" r:id="rId5"/>
  </p:sldMasterIdLst>
  <p:notesMasterIdLst>
    <p:notesMasterId r:id="rId41"/>
  </p:notesMasterIdLst>
  <p:handoutMasterIdLst>
    <p:handoutMasterId r:id="rId42"/>
  </p:handoutMasterIdLst>
  <p:sldIdLst>
    <p:sldId id="269" r:id="rId6"/>
    <p:sldId id="378" r:id="rId7"/>
    <p:sldId id="386" r:id="rId8"/>
    <p:sldId id="387" r:id="rId9"/>
    <p:sldId id="388" r:id="rId10"/>
    <p:sldId id="391" r:id="rId11"/>
    <p:sldId id="389" r:id="rId12"/>
    <p:sldId id="390" r:id="rId13"/>
    <p:sldId id="392" r:id="rId14"/>
    <p:sldId id="379" r:id="rId15"/>
    <p:sldId id="380" r:id="rId16"/>
    <p:sldId id="396" r:id="rId17"/>
    <p:sldId id="381" r:id="rId18"/>
    <p:sldId id="382" r:id="rId19"/>
    <p:sldId id="395" r:id="rId20"/>
    <p:sldId id="383" r:id="rId21"/>
    <p:sldId id="384" r:id="rId22"/>
    <p:sldId id="385" r:id="rId23"/>
    <p:sldId id="397" r:id="rId24"/>
    <p:sldId id="398" r:id="rId25"/>
    <p:sldId id="354" r:id="rId26"/>
    <p:sldId id="364" r:id="rId27"/>
    <p:sldId id="365" r:id="rId28"/>
    <p:sldId id="367" r:id="rId29"/>
    <p:sldId id="393" r:id="rId30"/>
    <p:sldId id="394" r:id="rId31"/>
    <p:sldId id="373" r:id="rId32"/>
    <p:sldId id="366" r:id="rId33"/>
    <p:sldId id="374" r:id="rId34"/>
    <p:sldId id="375" r:id="rId35"/>
    <p:sldId id="376" r:id="rId36"/>
    <p:sldId id="377" r:id="rId37"/>
    <p:sldId id="369" r:id="rId38"/>
    <p:sldId id="363" r:id="rId39"/>
    <p:sldId id="355" r:id="rId40"/>
  </p:sldIdLst>
  <p:sldSz cx="9144000" cy="6858000" type="screen4x3"/>
  <p:notesSz cx="7315200" cy="96012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" initials="JC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6E8778"/>
    <a:srgbClr val="03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4" autoAdjust="0"/>
    <p:restoredTop sz="93731" autoAdjust="0"/>
  </p:normalViewPr>
  <p:slideViewPr>
    <p:cSldViewPr>
      <p:cViewPr varScale="1">
        <p:scale>
          <a:sx n="72" d="100"/>
          <a:sy n="72" d="100"/>
        </p:scale>
        <p:origin x="1661" y="91"/>
      </p:cViewPr>
      <p:guideLst>
        <p:guide orient="horz" pos="2160"/>
        <p:guide pos="144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52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98DC83CF-CBA1-4CA4-A218-013F84D5C1E0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58EBED83-63AD-4D7D-B366-219B3108BB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21117837-AF87-499D-AB6C-34445AEFE84F}" type="datetimeFigureOut">
              <a:rPr lang="en-US" smtClean="0"/>
              <a:t>5/16/2017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3" tIns="48317" rIns="96633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3" tIns="48317" rIns="96633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E2AC0AE7-D71E-4109-8E5B-DD5AD9AC1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9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irl2.jpg"/>
          <p:cNvPicPr>
            <a:picLocks noChangeAspect="1"/>
          </p:cNvPicPr>
          <p:nvPr userDrawn="1"/>
        </p:nvPicPr>
        <p:blipFill>
          <a:blip r:embed="rId2"/>
          <a:srcRect r="3390"/>
          <a:stretch>
            <a:fillRect/>
          </a:stretch>
        </p:blipFill>
        <p:spPr>
          <a:xfrm>
            <a:off x="4800600" y="1574800"/>
            <a:ext cx="4343400" cy="2997200"/>
          </a:xfrm>
          <a:prstGeom prst="rect">
            <a:avLst/>
          </a:prstGeom>
        </p:spPr>
      </p:pic>
      <p:pic>
        <p:nvPicPr>
          <p:cNvPr id="28" name="Picture 27" descr="girl&amp;guy.jpg"/>
          <p:cNvPicPr>
            <a:picLocks noChangeAspect="1"/>
          </p:cNvPicPr>
          <p:nvPr userDrawn="1"/>
        </p:nvPicPr>
        <p:blipFill>
          <a:blip r:embed="rId3"/>
          <a:srcRect l="5357" t="2429" b="10143"/>
          <a:stretch>
            <a:fillRect/>
          </a:stretch>
        </p:blipFill>
        <p:spPr>
          <a:xfrm>
            <a:off x="4038600" y="4114800"/>
            <a:ext cx="4038600" cy="2743200"/>
          </a:xfrm>
          <a:prstGeom prst="rect">
            <a:avLst/>
          </a:prstGeom>
        </p:spPr>
      </p:pic>
      <p:pic>
        <p:nvPicPr>
          <p:cNvPr id="27" name="Picture 26" descr="pic.jpg"/>
          <p:cNvPicPr>
            <a:picLocks noChangeAspect="1"/>
          </p:cNvPicPr>
          <p:nvPr userDrawn="1"/>
        </p:nvPicPr>
        <p:blipFill>
          <a:blip r:embed="rId4"/>
          <a:srcRect t="4167" r="15418" b="18859"/>
          <a:stretch>
            <a:fillRect/>
          </a:stretch>
        </p:blipFill>
        <p:spPr>
          <a:xfrm>
            <a:off x="7315199" y="4114800"/>
            <a:ext cx="1828801" cy="2743200"/>
          </a:xfrm>
          <a:prstGeom prst="rect">
            <a:avLst/>
          </a:prstGeom>
        </p:spPr>
      </p:pic>
      <p:pic>
        <p:nvPicPr>
          <p:cNvPr id="21" name="Picture 20" descr="Guy.jpg"/>
          <p:cNvPicPr>
            <a:picLocks noChangeAspect="1"/>
          </p:cNvPicPr>
          <p:nvPr userDrawn="1"/>
        </p:nvPicPr>
        <p:blipFill>
          <a:blip r:embed="rId5"/>
          <a:srcRect l="13978" r="32258"/>
          <a:stretch>
            <a:fillRect/>
          </a:stretch>
        </p:blipFill>
        <p:spPr>
          <a:xfrm flipH="1">
            <a:off x="1143000" y="3581400"/>
            <a:ext cx="1905000" cy="2834640"/>
          </a:xfrm>
          <a:prstGeom prst="rect">
            <a:avLst/>
          </a:prstGeom>
        </p:spPr>
      </p:pic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4572000" y="4114800"/>
            <a:ext cx="45720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 rot="16200000">
            <a:off x="5943601" y="5486399"/>
            <a:ext cx="2743200" cy="1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6324600" cy="762000"/>
          </a:xfrm>
          <a:prstGeom prst="rect">
            <a:avLst/>
          </a:prstGeom>
        </p:spPr>
        <p:txBody>
          <a:bodyPr/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ERDC Lab or Office</a:t>
            </a:r>
            <a:br>
              <a:rPr lang="en-US" dirty="0"/>
            </a:br>
            <a:r>
              <a:rPr lang="en-US" dirty="0"/>
              <a:t>Date of Presentation</a:t>
            </a:r>
          </a:p>
        </p:txBody>
      </p:sp>
      <p:pic>
        <p:nvPicPr>
          <p:cNvPr id="14" name="Picture 13" descr="USACE_logo-w-nam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43600"/>
            <a:ext cx="897570" cy="717595"/>
          </a:xfrm>
          <a:prstGeom prst="rect">
            <a:avLst/>
          </a:prstGeom>
        </p:spPr>
      </p:pic>
      <p:pic>
        <p:nvPicPr>
          <p:cNvPr id="15" name="Picture 14" descr="logo-2-line-name-a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43600"/>
            <a:ext cx="1459976" cy="685800"/>
          </a:xfrm>
          <a:prstGeom prst="rect">
            <a:avLst/>
          </a:prstGeom>
        </p:spPr>
      </p:pic>
      <p:pic>
        <p:nvPicPr>
          <p:cNvPr id="16" name="Picture 15" descr="ARMY logo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5943600"/>
            <a:ext cx="762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6125" indent="-29368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259A0-B2B6-4A51-8281-FB7C939077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8071-4869-4383-AF9F-74A0EEE90E5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BF9707-126B-4905-B024-C55801C84A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120D9-61F1-42F2-8D8E-4F655175A6F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45313-CC83-4504-93DA-BBEC7E835D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FEEE0-7A08-4071-B5B8-350C978D59D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FC1934-DC50-417B-8BF8-32BF59F432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A555B-53EE-4087-8E31-619DB394EBFC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C11C-C8F8-4718-8E74-BA1491E3A5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6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F8988399-E04C-4A3C-828A-9E368179D8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spc="0" dirty="0">
                <a:solidFill>
                  <a:schemeClr val="tx1"/>
                </a:solidFill>
              </a:rPr>
              <a:t>Innovative solutions </a:t>
            </a:r>
            <a:r>
              <a:rPr lang="en-US" sz="1200" b="1" i="1" spc="0" baseline="0" dirty="0">
                <a:solidFill>
                  <a:schemeClr val="tx1"/>
                </a:solidFill>
              </a:rPr>
              <a:t>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STRONG</a:t>
            </a:r>
            <a:r>
              <a:rPr lang="en-US" sz="105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15000"/>
            <a:ext cx="533400" cy="396744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67400"/>
            <a:ext cx="1434844" cy="344613"/>
          </a:xfrm>
          <a:prstGeom prst="rect">
            <a:avLst/>
          </a:prstGeom>
        </p:spPr>
      </p:pic>
      <p:pic>
        <p:nvPicPr>
          <p:cNvPr id="10" name="Picture 9" descr="ARMY 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5715000"/>
            <a:ext cx="533400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2" r:id="rId9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888D-993F-44D1-BA43-C8D308276CE3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Restoration Advisory Board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17, 2017</a:t>
            </a:r>
          </a:p>
        </p:txBody>
      </p:sp>
    </p:spTree>
    <p:extLst>
      <p:ext uri="{BB962C8B-B14F-4D97-AF65-F5344CB8AC3E}">
        <p14:creationId xmlns:p14="http://schemas.microsoft.com/office/powerpoint/2010/main" val="133709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76200"/>
            <a:ext cx="8610600" cy="56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latin typeface="Arial" panose="020B0604020202020204" pitchFamily="34" charset="0"/>
              </a:rPr>
              <a:t>Soil Vapor Extraction Pilot Study Update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SVE Pilot ran from June 2015-August 2016 at AOC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Approximately 450 gallons of TCE removed by the SVE Pilot System.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SVE Pilot at AOC 2 resumed on April 19</a:t>
            </a:r>
            <a:r>
              <a:rPr lang="en-US" altLang="en-US" baseline="30000" dirty="0"/>
              <a:t>th</a:t>
            </a:r>
            <a:r>
              <a:rPr lang="en-US" altLang="en-US" dirty="0"/>
              <a:t> with carbon treatment.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SVE Pilot at AOC 9 commenced on March 8</a:t>
            </a:r>
            <a:r>
              <a:rPr lang="en-US" altLang="en-US" baseline="30000" dirty="0"/>
              <a:t>th</a:t>
            </a:r>
            <a:r>
              <a:rPr lang="en-US" altLang="en-US" dirty="0"/>
              <a:t>, will run for 6 months.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Approximately 35 gallons of TCE have been recovered over 45 days (~0.75 gallons per day).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Results from AOC 9 and carbon equipment at AOC 2 will be used for the design of an Interim Measure</a:t>
            </a:r>
          </a:p>
        </p:txBody>
      </p:sp>
    </p:spTree>
    <p:extLst>
      <p:ext uri="{BB962C8B-B14F-4D97-AF65-F5344CB8AC3E}">
        <p14:creationId xmlns:p14="http://schemas.microsoft.com/office/powerpoint/2010/main" val="198394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SVE Effects on Sub-Slab Influent Air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963" y="1676400"/>
            <a:ext cx="766407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0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SVE Pilot Test - Effects on Sub-Slab Depressurization Influent TCE Concentrations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8334"/>
            <a:ext cx="8534400" cy="4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47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382000" cy="481390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65298" y="-3012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33C6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SVE Pilot Test - Effects on Sub-Slab Depressurization Influent TCE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258511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SVE Effects on Groundwater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59"/>
            <a:ext cx="4536812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29" y="3276601"/>
            <a:ext cx="4609271" cy="34523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14800" y="2895600"/>
            <a:ext cx="1752600" cy="762000"/>
          </a:xfrm>
          <a:prstGeom prst="straightConnector1">
            <a:avLst/>
          </a:prstGeom>
          <a:ln>
            <a:tailEnd type="triangl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9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 dirty="0"/>
              <a:t>SVE Pilot Test - Effects on Overburden Groundwater TCE Concentrations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914400"/>
            <a:ext cx="8382001" cy="48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1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Soil Vapor Extraction Pilot Test Goals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Determine operational differences between AOC 2 and AOC 9</a:t>
            </a:r>
          </a:p>
          <a:p>
            <a:r>
              <a:rPr lang="en-US" sz="2400" dirty="0"/>
              <a:t>Evaluate if SVE operation in AOC 9 can reduce sub-slab concentrations beneath the Main Lab and Sub-basement</a:t>
            </a:r>
          </a:p>
          <a:p>
            <a:r>
              <a:rPr lang="en-US" sz="2400" dirty="0"/>
              <a:t>Determine optimum well screen placement for future extraction wells at AOC 9</a:t>
            </a:r>
          </a:p>
          <a:p>
            <a:r>
              <a:rPr lang="en-US" sz="2400" dirty="0"/>
              <a:t>Further evaluate SVE effects on TCE groundwater concentrations</a:t>
            </a:r>
          </a:p>
          <a:p>
            <a:r>
              <a:rPr lang="en-US" sz="2400" dirty="0"/>
              <a:t>Continue operation at AOC 2 to control soil gas migration and reduce vapor intrusion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37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be working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3" y="1524000"/>
            <a:ext cx="8229600" cy="4525963"/>
          </a:xfrm>
        </p:spPr>
        <p:txBody>
          <a:bodyPr/>
          <a:lstStyle/>
          <a:p>
            <a:r>
              <a:rPr lang="en-US" sz="2400" dirty="0"/>
              <a:t>Continue to monitor indoor air at CRREL with HAPSITE®</a:t>
            </a:r>
          </a:p>
          <a:p>
            <a:r>
              <a:rPr lang="en-US" sz="2400" dirty="0"/>
              <a:t>Aquifer Pilot Test May/June 2017</a:t>
            </a:r>
          </a:p>
          <a:p>
            <a:r>
              <a:rPr lang="en-US" sz="2400" dirty="0"/>
              <a:t>Off-site soil gas implant installs June 2017</a:t>
            </a:r>
          </a:p>
          <a:p>
            <a:r>
              <a:rPr lang="en-US" sz="2400" dirty="0"/>
              <a:t>Indoor Air Event 16 August 17</a:t>
            </a:r>
            <a:r>
              <a:rPr lang="en-US" sz="2400" baseline="30000" dirty="0"/>
              <a:t>th</a:t>
            </a:r>
            <a:r>
              <a:rPr lang="en-US" sz="2400" dirty="0"/>
              <a:t> -19</a:t>
            </a:r>
            <a:r>
              <a:rPr lang="en-US" sz="2400" baseline="30000" dirty="0"/>
              <a:t>th</a:t>
            </a:r>
            <a:r>
              <a:rPr lang="en-US" sz="2400" dirty="0"/>
              <a:t> and 23</a:t>
            </a:r>
            <a:r>
              <a:rPr lang="en-US" sz="2400" baseline="30000" dirty="0"/>
              <a:t>rd</a:t>
            </a:r>
            <a:r>
              <a:rPr lang="en-US" sz="2400" dirty="0"/>
              <a:t>-25</a:t>
            </a:r>
            <a:r>
              <a:rPr lang="en-US" sz="2400" baseline="30000" dirty="0"/>
              <a:t>th</a:t>
            </a:r>
            <a:r>
              <a:rPr lang="en-US" sz="2400" dirty="0"/>
              <a:t>, 2017</a:t>
            </a:r>
          </a:p>
          <a:p>
            <a:r>
              <a:rPr lang="en-US" sz="2400" dirty="0"/>
              <a:t>Draft FS Report August/September 2017</a:t>
            </a:r>
          </a:p>
          <a:p>
            <a:r>
              <a:rPr lang="en-US" sz="2400" dirty="0"/>
              <a:t>Run AOC 2 and AOC 9 SVE Pilot to early September 2017</a:t>
            </a:r>
          </a:p>
          <a:p>
            <a:r>
              <a:rPr lang="en-US" sz="2400" dirty="0"/>
              <a:t>Finalize RI Report October/November 2017</a:t>
            </a:r>
          </a:p>
        </p:txBody>
      </p:sp>
    </p:spTree>
    <p:extLst>
      <p:ext uri="{BB962C8B-B14F-4D97-AF65-F5344CB8AC3E}">
        <p14:creationId xmlns:p14="http://schemas.microsoft.com/office/powerpoint/2010/main" val="76093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Aquifer Pilot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219200"/>
            <a:ext cx="5410200" cy="50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68762"/>
          </a:xfrm>
        </p:spPr>
        <p:txBody>
          <a:bodyPr/>
          <a:lstStyle/>
          <a:p>
            <a:r>
              <a:rPr lang="en-US" dirty="0"/>
              <a:t>Review/Accept January 11</a:t>
            </a:r>
            <a:r>
              <a:rPr lang="en-US" baseline="30000" dirty="0"/>
              <a:t>th</a:t>
            </a:r>
            <a:r>
              <a:rPr lang="en-US" dirty="0"/>
              <a:t> Meeting Minutes</a:t>
            </a:r>
          </a:p>
          <a:p>
            <a:r>
              <a:rPr lang="en-US" dirty="0"/>
              <a:t>Connecticut River Sampling Update</a:t>
            </a:r>
          </a:p>
          <a:p>
            <a:r>
              <a:rPr lang="en-US" dirty="0"/>
              <a:t>Soil Vapor Extraction Pilot at AOC 9 and AOC 2</a:t>
            </a:r>
          </a:p>
          <a:p>
            <a:r>
              <a:rPr lang="en-US" dirty="0"/>
              <a:t>Upcoming Work</a:t>
            </a:r>
          </a:p>
          <a:p>
            <a:r>
              <a:rPr lang="en-US" dirty="0"/>
              <a:t>Draft Final Remedial Investigation Report </a:t>
            </a:r>
          </a:p>
          <a:p>
            <a:r>
              <a:rPr lang="en-US" dirty="0"/>
              <a:t>Schedule Next Meeting</a:t>
            </a:r>
          </a:p>
          <a:p>
            <a:r>
              <a:rPr lang="en-US" dirty="0"/>
              <a:t>Adjourn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Rivercrest</a:t>
            </a:r>
            <a:r>
              <a:rPr lang="en-US" dirty="0"/>
              <a:t> Soil Gas Implants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617308" cy="490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6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Remedial Investigation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dirty="0"/>
              <a:t>Document reviewed by</a:t>
            </a:r>
          </a:p>
          <a:p>
            <a:pPr lvl="1"/>
            <a:r>
              <a:rPr lang="en-US" dirty="0"/>
              <a:t>COE NAE</a:t>
            </a:r>
          </a:p>
          <a:p>
            <a:pPr lvl="1"/>
            <a:r>
              <a:rPr lang="en-US" dirty="0"/>
              <a:t>Installation Restoration Program Manager</a:t>
            </a:r>
          </a:p>
          <a:p>
            <a:pPr lvl="1"/>
            <a:r>
              <a:rPr lang="en-US" dirty="0"/>
              <a:t>Army Public Health Center</a:t>
            </a:r>
          </a:p>
          <a:p>
            <a:pPr lvl="1"/>
            <a:r>
              <a:rPr lang="en-US" dirty="0"/>
              <a:t>Environmental and Munitions Center of Expertise</a:t>
            </a:r>
          </a:p>
          <a:p>
            <a:r>
              <a:rPr lang="en-US" dirty="0"/>
              <a:t>COE NAE submitted the Draft Final RI to the NHDES and the VTDEC for review and comment on May 9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r>
              <a:rPr lang="en-US" dirty="0"/>
              <a:t>Forty-five day review and comment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6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Remedial Investigation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886200"/>
          </a:xfrm>
        </p:spPr>
        <p:txBody>
          <a:bodyPr/>
          <a:lstStyle/>
          <a:p>
            <a:pPr lvl="0"/>
            <a:r>
              <a:rPr lang="en-CA" sz="2400" dirty="0"/>
              <a:t>Characterize sources, nature, and extent of contaminants. </a:t>
            </a:r>
          </a:p>
          <a:p>
            <a:pPr lvl="1"/>
            <a:r>
              <a:rPr lang="en-CA" dirty="0"/>
              <a:t>historical data</a:t>
            </a:r>
          </a:p>
          <a:p>
            <a:pPr lvl="1"/>
            <a:r>
              <a:rPr lang="en-CA" dirty="0"/>
              <a:t>recent results from 2011 to 2015</a:t>
            </a:r>
          </a:p>
          <a:p>
            <a:pPr lvl="1"/>
            <a:r>
              <a:rPr lang="en-CA" dirty="0"/>
              <a:t>defensible analytical data for air, surface soil, subsurface soil, bedrock matrix, and groundwater  </a:t>
            </a:r>
            <a:endParaRPr lang="en-US" dirty="0"/>
          </a:p>
          <a:p>
            <a:pPr lvl="0"/>
            <a:r>
              <a:rPr lang="en-CA" sz="2400" dirty="0"/>
              <a:t>Assess potential human health and ecological risks associated with environmental media at AOCs consistent with DoD, federal (CERCLA) and state requirements. </a:t>
            </a:r>
            <a:endParaRPr lang="en-US" sz="2400" dirty="0"/>
          </a:p>
          <a:p>
            <a:pPr lvl="0"/>
            <a:r>
              <a:rPr lang="en-CA" sz="2400" dirty="0"/>
              <a:t>Provide sufficient information for development of a Feasibility Study (FS) for evaluation of clean up alternatives. 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RI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12" y="1219200"/>
            <a:ext cx="8229600" cy="3886200"/>
          </a:xfrm>
        </p:spPr>
        <p:txBody>
          <a:bodyPr/>
          <a:lstStyle/>
          <a:p>
            <a:r>
              <a:rPr lang="en-US" dirty="0"/>
              <a:t>31 membrane interface probes advanced.</a:t>
            </a:r>
          </a:p>
          <a:p>
            <a:r>
              <a:rPr lang="en-US" dirty="0"/>
              <a:t>11 soil borings advanced and 246 soil samples collected.</a:t>
            </a:r>
          </a:p>
          <a:p>
            <a:r>
              <a:rPr lang="en-US" dirty="0"/>
              <a:t>36 shallow auger borings and 38 soil samples collected.</a:t>
            </a:r>
          </a:p>
          <a:p>
            <a:r>
              <a:rPr lang="en-US" dirty="0"/>
              <a:t>22 deep groundwater profile locations advanced and 261 water samples collected.</a:t>
            </a:r>
          </a:p>
          <a:p>
            <a:r>
              <a:rPr lang="en-US" dirty="0"/>
              <a:t>5 deep overburden and 5 bedrock wells installed and sampled. </a:t>
            </a:r>
          </a:p>
        </p:txBody>
      </p:sp>
    </p:spTree>
    <p:extLst>
      <p:ext uri="{BB962C8B-B14F-4D97-AF65-F5344CB8AC3E}">
        <p14:creationId xmlns:p14="http://schemas.microsoft.com/office/powerpoint/2010/main" val="419190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RI Work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5991"/>
            <a:ext cx="8229600" cy="3886200"/>
          </a:xfrm>
        </p:spPr>
        <p:txBody>
          <a:bodyPr/>
          <a:lstStyle/>
          <a:p>
            <a:r>
              <a:rPr lang="en-US" dirty="0"/>
              <a:t>8,000+ vapor intrusion air samples collected.</a:t>
            </a:r>
          </a:p>
          <a:p>
            <a:r>
              <a:rPr lang="en-US" dirty="0"/>
              <a:t>500+ soil gas samples collected.</a:t>
            </a:r>
          </a:p>
          <a:p>
            <a:r>
              <a:rPr lang="en-US" dirty="0"/>
              <a:t>Aquifer pilot test.</a:t>
            </a:r>
          </a:p>
          <a:p>
            <a:r>
              <a:rPr lang="en-US" dirty="0"/>
              <a:t>Numerous work plans and interim reports.</a:t>
            </a:r>
          </a:p>
          <a:p>
            <a:r>
              <a:rPr lang="en-US" dirty="0"/>
              <a:t>Remedial Investigation Report.</a:t>
            </a:r>
          </a:p>
          <a:p>
            <a:pPr lvl="1"/>
            <a:r>
              <a:rPr lang="en-US" dirty="0"/>
              <a:t>Human Health Risk Assessment.</a:t>
            </a:r>
          </a:p>
          <a:p>
            <a:pPr lvl="1"/>
            <a:r>
              <a:rPr lang="en-US" dirty="0"/>
              <a:t>Ecological Risk Assessment. </a:t>
            </a:r>
          </a:p>
        </p:txBody>
      </p:sp>
    </p:spTree>
    <p:extLst>
      <p:ext uri="{BB962C8B-B14F-4D97-AF65-F5344CB8AC3E}">
        <p14:creationId xmlns:p14="http://schemas.microsoft.com/office/powerpoint/2010/main" val="2951876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  <a:p>
            <a:r>
              <a:rPr lang="en-US" dirty="0"/>
              <a:t>Section 1 – Introduction</a:t>
            </a:r>
          </a:p>
          <a:p>
            <a:r>
              <a:rPr lang="en-US" dirty="0"/>
              <a:t>Section 2 – Previous Investigations and Phase III Investigation</a:t>
            </a:r>
          </a:p>
          <a:p>
            <a:r>
              <a:rPr lang="en-US" dirty="0"/>
              <a:t>Section 3 – Physical Description </a:t>
            </a:r>
          </a:p>
          <a:p>
            <a:r>
              <a:rPr lang="en-US" dirty="0">
                <a:solidFill>
                  <a:srgbClr val="00B0F0"/>
                </a:solidFill>
              </a:rPr>
              <a:t>Section 4 – Nature and Extent of Contamination</a:t>
            </a:r>
          </a:p>
          <a:p>
            <a:r>
              <a:rPr lang="en-US" dirty="0">
                <a:solidFill>
                  <a:srgbClr val="00B0F0"/>
                </a:solidFill>
              </a:rPr>
              <a:t>Section 5 – Conceptual Site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Outline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Section 6 – Applicable or Relevant and Appropriate Requirements</a:t>
            </a:r>
          </a:p>
          <a:p>
            <a:r>
              <a:rPr lang="en-US" dirty="0">
                <a:solidFill>
                  <a:srgbClr val="00B0F0"/>
                </a:solidFill>
              </a:rPr>
              <a:t>Section 7 – Human Health Risk Assessment</a:t>
            </a:r>
          </a:p>
          <a:p>
            <a:r>
              <a:rPr lang="en-US" dirty="0"/>
              <a:t>Section 8 – Ecological Risk Assessment</a:t>
            </a:r>
          </a:p>
          <a:p>
            <a:r>
              <a:rPr lang="en-US" dirty="0"/>
              <a:t>Section 9 – Preliminary Remediation Goals </a:t>
            </a:r>
          </a:p>
          <a:p>
            <a:r>
              <a:rPr lang="en-US" dirty="0">
                <a:solidFill>
                  <a:srgbClr val="00B0F0"/>
                </a:solidFill>
              </a:rPr>
              <a:t>Section 10 – Summary and Conclusions</a:t>
            </a:r>
          </a:p>
          <a:p>
            <a:r>
              <a:rPr lang="en-US" dirty="0"/>
              <a:t>Figures, Tables and Appendices (thumb drive) </a:t>
            </a:r>
          </a:p>
          <a:p>
            <a:r>
              <a:rPr lang="en-US" dirty="0">
                <a:solidFill>
                  <a:srgbClr val="00B0F0"/>
                </a:solidFill>
              </a:rPr>
              <a:t>Appendix U (Human Health Risk Assessment)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0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78429" cy="5410200"/>
          </a:xfrm>
        </p:spPr>
      </p:pic>
    </p:spTree>
    <p:extLst>
      <p:ext uri="{BB962C8B-B14F-4D97-AF65-F5344CB8AC3E}">
        <p14:creationId xmlns:p14="http://schemas.microsoft.com/office/powerpoint/2010/main" val="1146307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44" y="76200"/>
            <a:ext cx="8229600" cy="1143000"/>
          </a:xfrm>
        </p:spPr>
        <p:txBody>
          <a:bodyPr/>
          <a:lstStyle/>
          <a:p>
            <a:r>
              <a:rPr lang="en-US" dirty="0"/>
              <a:t>RI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4" y="914400"/>
            <a:ext cx="8229600" cy="3886200"/>
          </a:xfrm>
        </p:spPr>
        <p:txBody>
          <a:bodyPr/>
          <a:lstStyle/>
          <a:p>
            <a:r>
              <a:rPr lang="en-US" sz="2600" dirty="0"/>
              <a:t>TCE is the primary contaminant of concern.</a:t>
            </a:r>
          </a:p>
          <a:p>
            <a:r>
              <a:rPr lang="en-US" sz="2600" dirty="0"/>
              <a:t>Most of the TCE mass is adsorbed to fine grained soils.</a:t>
            </a:r>
          </a:p>
          <a:p>
            <a:r>
              <a:rPr lang="en-US" sz="2600" dirty="0"/>
              <a:t>Approximately 77K cubic yards of contaminated soil (&gt;0.8 mg/kg).</a:t>
            </a:r>
          </a:p>
          <a:p>
            <a:r>
              <a:rPr lang="en-US" sz="2600" dirty="0"/>
              <a:t>Approximately 50M gallons of contaminated overburden groundwater (&gt;5 µg/L).  </a:t>
            </a:r>
          </a:p>
          <a:p>
            <a:r>
              <a:rPr lang="en-US" sz="2600" dirty="0"/>
              <a:t>Minimal impact to bedrock groundwater below the facility.</a:t>
            </a:r>
          </a:p>
          <a:p>
            <a:r>
              <a:rPr lang="en-US" sz="2600" dirty="0"/>
              <a:t>Large soil gas plume (~52 acres) greater than 100 µg/m</a:t>
            </a:r>
            <a:r>
              <a:rPr lang="en-US" sz="2600" baseline="30000" dirty="0"/>
              <a:t>3</a:t>
            </a:r>
            <a:r>
              <a:rPr lang="en-US" sz="26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4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Conclusions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3886200"/>
          </a:xfrm>
        </p:spPr>
        <p:txBody>
          <a:bodyPr/>
          <a:lstStyle/>
          <a:p>
            <a:r>
              <a:rPr lang="en-US" dirty="0"/>
              <a:t>Baseline on-post risks meet USEPA limits for current and future:</a:t>
            </a:r>
          </a:p>
          <a:p>
            <a:pPr lvl="1"/>
            <a:r>
              <a:rPr lang="en-US" dirty="0"/>
              <a:t>Outdoor worker, utility worker, and trespasser (soil exposures)</a:t>
            </a:r>
          </a:p>
          <a:p>
            <a:pPr lvl="1"/>
            <a:r>
              <a:rPr lang="en-US" dirty="0"/>
              <a:t>Daycare child (soil and indoor air)</a:t>
            </a:r>
          </a:p>
          <a:p>
            <a:pPr lvl="1"/>
            <a:r>
              <a:rPr lang="en-US" dirty="0"/>
              <a:t>Indoor workers (soil and indoor air) except for buildings shown below (indoor air):</a:t>
            </a:r>
          </a:p>
          <a:p>
            <a:pPr lvl="2"/>
            <a:r>
              <a:rPr lang="en-US" dirty="0"/>
              <a:t>CDC</a:t>
            </a:r>
          </a:p>
          <a:p>
            <a:pPr lvl="2"/>
            <a:r>
              <a:rPr lang="en-US" dirty="0"/>
              <a:t>DPW Storage</a:t>
            </a:r>
          </a:p>
          <a:p>
            <a:pPr lvl="2"/>
            <a:r>
              <a:rPr lang="en-US" dirty="0"/>
              <a:t>Frost Effects Laboratory</a:t>
            </a:r>
          </a:p>
          <a:p>
            <a:pPr lvl="2"/>
            <a:r>
              <a:rPr lang="en-US" dirty="0"/>
              <a:t>Main Laboratory and Lab Addition</a:t>
            </a:r>
          </a:p>
          <a:p>
            <a:pPr lvl="2"/>
            <a:r>
              <a:rPr lang="en-US" dirty="0"/>
              <a:t>Vehicle Storage Building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River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dirty="0"/>
              <a:t>Purpose:  Investigate legacy TCE contamination due to July 1970 release from tank explosion at AOC 9</a:t>
            </a:r>
          </a:p>
          <a:p>
            <a:r>
              <a:rPr lang="en-US" dirty="0"/>
              <a:t>Tank contained 5,000-6,000 gallons</a:t>
            </a:r>
          </a:p>
          <a:p>
            <a:r>
              <a:rPr lang="en-US" dirty="0"/>
              <a:t>Approximately 3,000 gallons were spilled over the parking area surface</a:t>
            </a:r>
          </a:p>
          <a:p>
            <a:r>
              <a:rPr lang="en-US" dirty="0"/>
              <a:t>Unknown volume washed into storm drain system and discharged to the river at the CRREL outfall (</a:t>
            </a:r>
            <a:r>
              <a:rPr lang="en-US" dirty="0" err="1"/>
              <a:t>Faran</a:t>
            </a:r>
            <a:r>
              <a:rPr lang="en-US" dirty="0"/>
              <a:t>, 1991)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58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Conclusions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886200"/>
          </a:xfrm>
        </p:spPr>
        <p:txBody>
          <a:bodyPr/>
          <a:lstStyle/>
          <a:p>
            <a:r>
              <a:rPr lang="en-US" dirty="0"/>
              <a:t>Mitigation actions have been implemented and post-mitigation risks meet USEPA limits for current and future:</a:t>
            </a:r>
          </a:p>
          <a:p>
            <a:pPr lvl="1"/>
            <a:r>
              <a:rPr lang="en-US" dirty="0"/>
              <a:t>Indoor workers (soil and indoor air) for buildings shown below (indoor air):</a:t>
            </a:r>
          </a:p>
          <a:p>
            <a:pPr lvl="2"/>
            <a:r>
              <a:rPr lang="en-US" dirty="0"/>
              <a:t>CDC</a:t>
            </a:r>
          </a:p>
          <a:p>
            <a:pPr lvl="2"/>
            <a:r>
              <a:rPr lang="en-US" dirty="0"/>
              <a:t>DPW Storage</a:t>
            </a:r>
          </a:p>
          <a:p>
            <a:pPr lvl="2"/>
            <a:r>
              <a:rPr lang="en-US" dirty="0"/>
              <a:t>Frost Effects Laboratory</a:t>
            </a:r>
          </a:p>
          <a:p>
            <a:pPr lvl="2"/>
            <a:r>
              <a:rPr lang="en-US" dirty="0"/>
              <a:t>Main Laboratory and Lab Addition</a:t>
            </a:r>
          </a:p>
          <a:p>
            <a:pPr lvl="2"/>
            <a:r>
              <a:rPr lang="en-US" dirty="0"/>
              <a:t>Vehicle Storage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73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Conclusions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15" y="1143000"/>
            <a:ext cx="8229600" cy="3886200"/>
          </a:xfrm>
        </p:spPr>
        <p:txBody>
          <a:bodyPr/>
          <a:lstStyle/>
          <a:p>
            <a:r>
              <a:rPr lang="en-US" dirty="0"/>
              <a:t>Baseline on-post risks do not meet USEPA limits for future:</a:t>
            </a:r>
          </a:p>
          <a:p>
            <a:pPr lvl="1"/>
            <a:r>
              <a:rPr lang="en-US" dirty="0"/>
              <a:t>Construction worker (vapors in excavation)</a:t>
            </a:r>
          </a:p>
          <a:p>
            <a:pPr lvl="1"/>
            <a:r>
              <a:rPr lang="en-US" dirty="0"/>
              <a:t>Hypothetical residents (potable use of groundwater, indoor air)</a:t>
            </a:r>
          </a:p>
          <a:p>
            <a:r>
              <a:rPr lang="en-US" dirty="0"/>
              <a:t>Baseline off-post risks meet USEPA limits for current:</a:t>
            </a:r>
          </a:p>
          <a:p>
            <a:pPr lvl="1"/>
            <a:r>
              <a:rPr lang="en-US" dirty="0"/>
              <a:t>Workers, customers, and students (indoor air in existing buildings re: vapor intrusion) and hypothetical residents (indoor air in existing buildings) and residents of Dartmouth Housing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12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Conclusions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Baseline off-post risks may not meet USEPA limits for hypothetical future:</a:t>
            </a:r>
          </a:p>
          <a:p>
            <a:pPr lvl="1"/>
            <a:r>
              <a:rPr lang="en-US" dirty="0"/>
              <a:t>Residents at </a:t>
            </a:r>
            <a:r>
              <a:rPr lang="en-US" dirty="0" err="1"/>
              <a:t>Rivercrest</a:t>
            </a:r>
            <a:r>
              <a:rPr lang="en-US" dirty="0"/>
              <a:t> Property (indoor air re: vapor migration and vapor intrusion for future buildings)</a:t>
            </a:r>
          </a:p>
          <a:p>
            <a:r>
              <a:rPr lang="en-US" dirty="0"/>
              <a:t>Negligible risk to ecological receptors.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86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will the Feasibility Study Address?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Vapor intrusion into existing and future buildings and off-site vapor migration.</a:t>
            </a:r>
          </a:p>
          <a:p>
            <a:r>
              <a:rPr lang="en-US" dirty="0"/>
              <a:t>Exposure to contaminated soil gas by construction workers.</a:t>
            </a:r>
          </a:p>
          <a:p>
            <a:r>
              <a:rPr lang="en-US" dirty="0"/>
              <a:t>Overburden groundwater as a source of drinking water.</a:t>
            </a:r>
          </a:p>
        </p:txBody>
      </p:sp>
    </p:spTree>
    <p:extLst>
      <p:ext uri="{BB962C8B-B14F-4D97-AF65-F5344CB8AC3E}">
        <p14:creationId xmlns:p14="http://schemas.microsoft.com/office/powerpoint/2010/main" val="3230733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29"/>
            <a:ext cx="8229600" cy="1143000"/>
          </a:xfrm>
        </p:spPr>
        <p:txBody>
          <a:bodyPr/>
          <a:lstStyle/>
          <a:p>
            <a:r>
              <a:rPr lang="en-US" sz="2400" dirty="0"/>
              <a:t>Environmental Restoration Process</a:t>
            </a:r>
            <a:br>
              <a:rPr lang="en-US" sz="2400" dirty="0"/>
            </a:br>
            <a:r>
              <a:rPr lang="en-US" sz="2400" dirty="0"/>
              <a:t> Phases and Milestones – 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\\PLD2-FS1\Project\Projects\CADD-PORT\Projects\Graphics\Presentations\USACE CRREL\Env Restoration Process Phases &amp; Milestone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3" y="1174376"/>
            <a:ext cx="8313259" cy="5419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304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17638"/>
            <a:ext cx="3228975" cy="430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" y="2479723"/>
            <a:ext cx="5322291" cy="32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Connecticut River Sampling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dirty="0"/>
              <a:t>Advanced 26 sediment/soil borings from 5 to 65 feet below the river bottom</a:t>
            </a:r>
          </a:p>
          <a:p>
            <a:r>
              <a:rPr lang="en-US" dirty="0"/>
              <a:t>150 sediment/soil samples collected and analyzed for volatile organic compounds</a:t>
            </a:r>
          </a:p>
          <a:p>
            <a:r>
              <a:rPr lang="en-US" dirty="0"/>
              <a:t>Advanced 3 rock core borings, each 25 feet into bedrock</a:t>
            </a:r>
          </a:p>
          <a:p>
            <a:r>
              <a:rPr lang="en-US" dirty="0"/>
              <a:t>18 rock samples from the rock cores crushed and analyzed for volatile organic compounds</a:t>
            </a:r>
          </a:p>
          <a:p>
            <a:r>
              <a:rPr lang="en-US" dirty="0"/>
              <a:t>Collected 6 surface water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1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0" y="-180975"/>
            <a:ext cx="10020300" cy="7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Overlying Bedrock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7" y="1267866"/>
            <a:ext cx="7119730" cy="5339798"/>
          </a:xfrm>
        </p:spPr>
      </p:pic>
    </p:spTree>
    <p:extLst>
      <p:ext uri="{BB962C8B-B14F-4D97-AF65-F5344CB8AC3E}">
        <p14:creationId xmlns:p14="http://schemas.microsoft.com/office/powerpoint/2010/main" val="23407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3"/>
            <a:ext cx="8229600" cy="1143000"/>
          </a:xfrm>
        </p:spPr>
        <p:txBody>
          <a:bodyPr/>
          <a:lstStyle/>
          <a:p>
            <a:r>
              <a:rPr lang="en-US" dirty="0"/>
              <a:t>River Cross Section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81" y="838200"/>
            <a:ext cx="7926437" cy="55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465"/>
            <a:ext cx="8229600" cy="1143000"/>
          </a:xfrm>
        </p:spPr>
        <p:txBody>
          <a:bodyPr/>
          <a:lstStyle/>
          <a:p>
            <a:r>
              <a:rPr lang="en-US" dirty="0"/>
              <a:t>Draft River Cross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1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Connecticut River Sampling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597" y="1295400"/>
            <a:ext cx="8229600" cy="2514600"/>
          </a:xfrm>
        </p:spPr>
        <p:txBody>
          <a:bodyPr>
            <a:normAutofit/>
          </a:bodyPr>
          <a:lstStyle/>
          <a:p>
            <a:r>
              <a:rPr lang="en-US" sz="2600" dirty="0"/>
              <a:t>TCE Hotspot on western shore of the Connecticut River.</a:t>
            </a:r>
          </a:p>
          <a:p>
            <a:r>
              <a:rPr lang="en-US" sz="2600" dirty="0"/>
              <a:t>Hotspot overlies bedrock approximately </a:t>
            </a:r>
            <a:r>
              <a:rPr lang="en-US" sz="2600" u="sng" dirty="0"/>
              <a:t>20 feet below the bottom of the river.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8194" y="2743200"/>
            <a:ext cx="3105806" cy="310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2597" y="2600653"/>
            <a:ext cx="5230546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6125" indent="-293688" algn="l" rtl="0" fontAlgn="base">
              <a:spcBef>
                <a:spcPct val="20000"/>
              </a:spcBef>
              <a:spcAft>
                <a:spcPct val="0"/>
              </a:spcAft>
              <a:buSzPct val="75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r>
              <a:rPr lang="en-US" sz="2600" kern="0" dirty="0"/>
              <a:t>Rock matrix sampling shows bedrock is non-detect for VOCs</a:t>
            </a:r>
          </a:p>
          <a:p>
            <a:r>
              <a:rPr lang="en-US" sz="2600" kern="0" dirty="0"/>
              <a:t>No evidence for matrix diffusion out of rock to bedrock groundwater.</a:t>
            </a:r>
          </a:p>
          <a:p>
            <a:r>
              <a:rPr lang="en-US" sz="2600" kern="0" dirty="0"/>
              <a:t>Surface water samples non-detect for VOCs.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891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9CD499D938747B736DC64F19D7B59" ma:contentTypeVersion="5" ma:contentTypeDescription="Create a new document." ma:contentTypeScope="" ma:versionID="e7e778b36c58d03737b247d53b3c57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2F7296-CE66-44FE-8C7C-4EAB6D222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111903-88B2-4055-824A-249352DB2C7D}">
  <ds:schemaRefs>
    <ds:schemaRef ds:uri="http://purl.org/dc/elements/1.1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11240</TotalTime>
  <Words>1161</Words>
  <Application>Microsoft Office PowerPoint</Application>
  <PresentationFormat>On-screen Show (4:3)</PresentationFormat>
  <Paragraphs>146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Wingdings</vt:lpstr>
      <vt:lpstr>Wingdings 3</vt:lpstr>
      <vt:lpstr>Slide Master</vt:lpstr>
      <vt:lpstr>Custom Design</vt:lpstr>
      <vt:lpstr>Restoration Advisory Board Meeting</vt:lpstr>
      <vt:lpstr>Agenda</vt:lpstr>
      <vt:lpstr>Connecticut River Sampling</vt:lpstr>
      <vt:lpstr>Connecticut River Sampling (cont)</vt:lpstr>
      <vt:lpstr>PowerPoint Presentation</vt:lpstr>
      <vt:lpstr>Till Overlying Bedrock</vt:lpstr>
      <vt:lpstr>River Cross Section Location</vt:lpstr>
      <vt:lpstr>Draft River Cross Section</vt:lpstr>
      <vt:lpstr>Connecticut River Sampling Summary</vt:lpstr>
      <vt:lpstr>PowerPoint Presentation</vt:lpstr>
      <vt:lpstr>Soil Vapor Extraction Pilot Study Update</vt:lpstr>
      <vt:lpstr>SVE Effects on Sub-Slab Influent Air</vt:lpstr>
      <vt:lpstr>SVE Pilot Test - Effects on Sub-Slab Depressurization Influent TCE Concentrations</vt:lpstr>
      <vt:lpstr>PowerPoint Presentation</vt:lpstr>
      <vt:lpstr>SVE Effects on Groundwater</vt:lpstr>
      <vt:lpstr>SVE Pilot Test - Effects on Overburden Groundwater TCE Concentrations</vt:lpstr>
      <vt:lpstr>Soil Vapor Extraction Pilot Test Goals</vt:lpstr>
      <vt:lpstr>What will we be working on?</vt:lpstr>
      <vt:lpstr>Aquifer Pilot Test</vt:lpstr>
      <vt:lpstr>Rivercrest Soil Gas Implants</vt:lpstr>
      <vt:lpstr>Remedial Investigation Report</vt:lpstr>
      <vt:lpstr>Remedial Investigation Objectives</vt:lpstr>
      <vt:lpstr>Scope of the RI Work</vt:lpstr>
      <vt:lpstr>Scope of the RI Work (cont.)</vt:lpstr>
      <vt:lpstr>RI Outline</vt:lpstr>
      <vt:lpstr>RI Outline (cont)</vt:lpstr>
      <vt:lpstr>PowerPoint Presentation</vt:lpstr>
      <vt:lpstr>RI Conclusions</vt:lpstr>
      <vt:lpstr>RI Conclusions (cont.)</vt:lpstr>
      <vt:lpstr>RI Conclusions (cont.)</vt:lpstr>
      <vt:lpstr>RI Conclusions (cont.)</vt:lpstr>
      <vt:lpstr>RI Conclusions (cont.)</vt:lpstr>
      <vt:lpstr>What will the Feasibility Study Address?</vt:lpstr>
      <vt:lpstr>Environmental Restoration Process  Phases and Milestones – Where Are We Now?</vt:lpstr>
      <vt:lpstr>Thank You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Calkin, Scott F.</cp:lastModifiedBy>
  <cp:revision>313</cp:revision>
  <cp:lastPrinted>2017-05-10T19:05:31Z</cp:lastPrinted>
  <dcterms:created xsi:type="dcterms:W3CDTF">2009-05-21T17:19:18Z</dcterms:created>
  <dcterms:modified xsi:type="dcterms:W3CDTF">2017-05-16T15:59:58Z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C3F847D0-7A03-4F3B-B9C4-73E1E885AE44</vt:lpwstr>
  </property>
  <property fmtid="{D5CDD505-2E9C-101B-9397-08002B2CF9AE}" pid="3" name="ArticulatePath">
    <vt:lpwstr>ERDC-PPT_Template</vt:lpwstr>
  </property>
  <property fmtid="{D5CDD505-2E9C-101B-9397-08002B2CF9AE}" pid="4" name="ContentTypeId">
    <vt:lpwstr>0x010100E1A9CD499D938747B736DC64F19D7B59</vt:lpwstr>
  </property>
</Properties>
</file>